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6" r:id="rId2"/>
    <p:sldId id="971" r:id="rId3"/>
    <p:sldId id="967" r:id="rId4"/>
    <p:sldId id="968" r:id="rId5"/>
    <p:sldId id="972" r:id="rId6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0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33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16" autoAdjust="0"/>
    <p:restoredTop sz="88794" autoAdjust="0"/>
  </p:normalViewPr>
  <p:slideViewPr>
    <p:cSldViewPr>
      <p:cViewPr varScale="1">
        <p:scale>
          <a:sx n="73" d="100"/>
          <a:sy n="73" d="100"/>
        </p:scale>
        <p:origin x="1502" y="62"/>
      </p:cViewPr>
      <p:guideLst>
        <p:guide orient="horz" pos="2160"/>
        <p:guide pos="280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973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5BFEE6-15B6-4797-8950-94AEACD6E738}" type="datetimeFigureOut">
              <a:rPr lang="zh-TW" altLang="en-US" smtClean="0"/>
              <a:pPr/>
              <a:t>2025/6/9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1D79CC-2A28-44AE-82DA-E9A5F47B2B3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1D79CC-2A28-44AE-82DA-E9A5F47B2B3F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B5800-FB10-4B60-A945-E3A23535171E}" type="datetimeFigureOut">
              <a:rPr lang="zh-TW" altLang="en-US"/>
              <a:pPr>
                <a:defRPr/>
              </a:pPr>
              <a:t>2025/6/9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E3B54E-4D1F-4FC6-AEE4-DF2A7EDBC5B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F9243-6169-4AA1-B9C4-648957FA8EE5}" type="datetimeFigureOut">
              <a:rPr lang="zh-TW" altLang="en-US"/>
              <a:pPr>
                <a:defRPr/>
              </a:pPr>
              <a:t>2025/6/9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0EC53F-8B27-4BA5-A53B-C01EA77C86B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884B7-E639-478E-AD77-5546C8726C3D}" type="datetimeFigureOut">
              <a:rPr lang="zh-TW" altLang="en-US"/>
              <a:pPr>
                <a:defRPr/>
              </a:pPr>
              <a:t>2025/6/9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8B9853-9D45-4F6C-972C-3F2AB42C137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A6ACC72-D9A5-40DA-9857-7D05BB9F82A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1625" y="609600"/>
            <a:ext cx="854075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301625" y="1905000"/>
            <a:ext cx="8540750" cy="4476750"/>
          </a:xfrm>
        </p:spPr>
        <p:txBody>
          <a:bodyPr/>
          <a:lstStyle/>
          <a:p>
            <a:pPr lvl="0"/>
            <a:endParaRPr lang="zh-TW" altLang="en-US" noProof="0"/>
          </a:p>
        </p:txBody>
      </p:sp>
    </p:spTree>
  </p:cSld>
  <p:clrMapOvr>
    <a:masterClrMapping/>
  </p:clrMapOvr>
  <p:transition spd="med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A0F193-8223-4A53-98CD-55767A244C5F}" type="datetimeFigureOut">
              <a:rPr lang="zh-TW" altLang="en-US"/>
              <a:pPr>
                <a:defRPr/>
              </a:pPr>
              <a:t>2025/6/9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974F40-F3BD-40CB-BF05-FEACC9EF39C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B56C4-51F3-4F19-A1BC-B1868B8600F5}" type="datetimeFigureOut">
              <a:rPr lang="zh-TW" altLang="en-US"/>
              <a:pPr>
                <a:defRPr/>
              </a:pPr>
              <a:t>2025/6/9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7ED7B-4299-4021-9D37-D0CEB64FE12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711D3A-3C58-47E1-855B-C0E469D732F8}" type="datetimeFigureOut">
              <a:rPr lang="zh-TW" altLang="en-US"/>
              <a:pPr>
                <a:defRPr/>
              </a:pPr>
              <a:t>2025/6/9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E546D-EA4B-49AF-AC8C-E3921B98CC0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0B3F7-9159-4E8B-952F-246A3DAE2D6D}" type="datetimeFigureOut">
              <a:rPr lang="zh-TW" altLang="en-US"/>
              <a:pPr>
                <a:defRPr/>
              </a:pPr>
              <a:t>2025/6/9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9BEE3-F56D-4D42-A0D5-1B296F10BED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731291-2347-45E4-B3DB-7EB5B9069D06}" type="datetimeFigureOut">
              <a:rPr lang="zh-TW" altLang="en-US"/>
              <a:pPr>
                <a:defRPr/>
              </a:pPr>
              <a:t>2025/6/9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50235-C45D-4D03-ADBD-F4459610FBC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DDBCF4-DF3C-4282-A772-B800090CC918}" type="datetimeFigureOut">
              <a:rPr lang="zh-TW" altLang="en-US"/>
              <a:pPr>
                <a:defRPr/>
              </a:pPr>
              <a:t>2025/6/9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4FF73B-227F-4D5E-B19D-7C5173C3450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990CD-3CDA-4891-869B-0CD6F9011100}" type="datetimeFigureOut">
              <a:rPr lang="zh-TW" altLang="en-US"/>
              <a:pPr>
                <a:defRPr/>
              </a:pPr>
              <a:t>2025/6/9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0E18C-F395-43DC-BBFD-30C66648B99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5BADD-A3D8-497F-8F71-299F0148BB5E}" type="datetimeFigureOut">
              <a:rPr lang="zh-TW" altLang="en-US"/>
              <a:pPr>
                <a:defRPr/>
              </a:pPr>
              <a:t>2025/6/9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ADB497-4CFA-4E4D-BFB7-AD40A909794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452361F-C9E7-4A48-A6F9-92CFCD2897D6}" type="datetimeFigureOut">
              <a:rPr lang="zh-TW" altLang="en-US"/>
              <a:pPr>
                <a:defRPr/>
              </a:pPr>
              <a:t>2025/6/9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57139B1-29AB-4A1B-96B0-F608730CA03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新細明體" panose="02020500000000000000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新細明體" panose="02020500000000000000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新細明體" panose="02020500000000000000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新細明體" panose="02020500000000000000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新細明體" panose="02020500000000000000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新細明體" panose="02020500000000000000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新細明體" panose="02020500000000000000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新細明體" panose="02020500000000000000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-49000" b="-4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96850" y="1219835"/>
            <a:ext cx="8606155" cy="3678555"/>
          </a:xfrm>
          <a:prstGeom prst="rect">
            <a:avLst/>
          </a:prstGeom>
          <a:noFill/>
          <a:ln w="9525">
            <a:noFill/>
            <a:miter lim="800000"/>
          </a:ln>
          <a:effectLst>
            <a:glow rad="139700">
              <a:schemeClr val="bg1">
                <a:alpha val="40000"/>
              </a:schemeClr>
            </a:glow>
            <a:innerShdw blurRad="63500" dist="50800" dir="13500000">
              <a:schemeClr val="bg2">
                <a:alpha val="50000"/>
              </a:schemeClr>
            </a:innerShdw>
          </a:effectLst>
        </p:spPr>
        <p:txBody>
          <a:bodyPr vert="horz" wrap="square" lIns="91440" tIns="45720" rIns="91440" bIns="45720" numCol="1" anchor="ctr" anchorCtr="0" compatLnSpc="1">
            <a:scene3d>
              <a:camera prst="orthographicFront"/>
              <a:lightRig rig="threePt" dir="t"/>
            </a:scene3d>
            <a:sp3d contourW="12700">
              <a:contourClr>
                <a:srgbClr val="FF0000"/>
              </a:contourClr>
            </a:sp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charset="-120"/>
              </a:defRPr>
            </a:lvl9pPr>
          </a:lstStyle>
          <a:p>
            <a:pPr eaLnBrk="1" hangingPunct="1">
              <a:defRPr/>
            </a:pPr>
            <a:endParaRPr lang="zh-TW" altLang="en-US" sz="7200" b="1" dirty="0">
              <a:solidFill>
                <a:srgbClr val="FF0000"/>
              </a:solidFill>
              <a:effectLst>
                <a:glow rad="127000">
                  <a:schemeClr val="bg1"/>
                </a:glo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3" name="接點: 弧形 2"/>
          <p:cNvCxnSpPr/>
          <p:nvPr/>
        </p:nvCxnSpPr>
        <p:spPr>
          <a:xfrm rot="5400000">
            <a:off x="1512844" y="2349150"/>
            <a:ext cx="35091" cy="34550"/>
          </a:xfrm>
          <a:prstGeom prst="curvedConnector3">
            <a:avLst>
              <a:gd name="adj1" fmla="val -140800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WordArt 4"/>
          <p:cNvSpPr>
            <a:spLocks noChangeArrowheads="1" noChangeShapeType="1" noTextEdit="1"/>
          </p:cNvSpPr>
          <p:nvPr/>
        </p:nvSpPr>
        <p:spPr bwMode="auto">
          <a:xfrm>
            <a:off x="1475656" y="3573016"/>
            <a:ext cx="6408712" cy="2807568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414237"/>
              </a:avLst>
            </a:prstTxWarp>
          </a:bodyPr>
          <a:lstStyle/>
          <a:p>
            <a:pPr algn="ctr"/>
            <a:r>
              <a:rPr lang="zh-TW" altLang="en-US" sz="4400" b="1" dirty="0">
                <a:solidFill>
                  <a:srgbClr val="FF0000"/>
                </a:solidFill>
                <a:effectLst>
                  <a:glow rad="101600">
                    <a:srgbClr val="D1FCCC">
                      <a:alpha val="60000"/>
                    </a:srgbClr>
                  </a:glow>
                  <a:outerShdw blurRad="50800" dist="50800" dir="5400000" algn="ctr" rotWithShape="0">
                    <a:srgbClr val="D1FCCC"/>
                  </a:outerShdw>
                </a:effectLst>
                <a:latin typeface="標楷體" pitchFamily="65" charset="-120"/>
                <a:ea typeface="標楷體" pitchFamily="65" charset="-120"/>
              </a:rPr>
              <a:t>養生之道</a:t>
            </a:r>
            <a:r>
              <a:rPr lang="zh-TW" altLang="en-US" sz="2800" b="1" dirty="0">
                <a:solidFill>
                  <a:srgbClr val="FF0000"/>
                </a:solidFill>
                <a:effectLst>
                  <a:glow rad="101600">
                    <a:srgbClr val="D1FCCC">
                      <a:alpha val="60000"/>
                    </a:srgbClr>
                  </a:glow>
                  <a:outerShdw blurRad="50800" dist="50800" dir="5400000" algn="ctr" rotWithShape="0">
                    <a:srgbClr val="D1FCCC"/>
                  </a:outerShdw>
                </a:effectLst>
                <a:latin typeface="標楷體" pitchFamily="65" charset="-120"/>
                <a:ea typeface="標楷體" pitchFamily="65" charset="-120"/>
              </a:rPr>
              <a:t>（二）</a:t>
            </a:r>
            <a:endParaRPr lang="en-US" altLang="zh-TW" sz="4400" b="1" dirty="0">
              <a:solidFill>
                <a:srgbClr val="FF0000"/>
              </a:solidFill>
              <a:effectLst>
                <a:glow rad="101600">
                  <a:srgbClr val="D1FCCC">
                    <a:alpha val="60000"/>
                  </a:srgbClr>
                </a:glow>
                <a:outerShdw blurRad="50800" dist="50800" dir="5400000" algn="ctr" rotWithShape="0">
                  <a:srgbClr val="D1FCCC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algn="ctr"/>
            <a:endParaRPr lang="en-US" altLang="zh-TW" sz="4400" b="1" dirty="0">
              <a:solidFill>
                <a:srgbClr val="339933"/>
              </a:solidFill>
              <a:effectLst>
                <a:glow rad="101600">
                  <a:srgbClr val="D1FCCC">
                    <a:alpha val="60000"/>
                  </a:srgbClr>
                </a:glow>
                <a:outerShdw blurRad="50800" dist="50800" dir="5400000" algn="ctr" rotWithShape="0">
                  <a:srgbClr val="D1FCCC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algn="ctr"/>
            <a:endParaRPr lang="en-US" altLang="zh-TW" sz="4400" b="1" dirty="0">
              <a:solidFill>
                <a:srgbClr val="339933"/>
              </a:solidFill>
              <a:effectLst>
                <a:glow rad="101600">
                  <a:srgbClr val="D1FCCC">
                    <a:alpha val="60000"/>
                  </a:srgbClr>
                </a:glow>
                <a:outerShdw blurRad="50800" dist="50800" dir="5400000" algn="ctr" rotWithShape="0">
                  <a:srgbClr val="D1FCCC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4400" b="1" dirty="0">
                <a:effectLst>
                  <a:glow rad="101600">
                    <a:srgbClr val="D1FCCC">
                      <a:alpha val="60000"/>
                    </a:srgbClr>
                  </a:glow>
                  <a:outerShdw blurRad="50800" dist="50800" dir="5400000" algn="ctr" rotWithShape="0">
                    <a:srgbClr val="D1FCCC"/>
                  </a:outerShdw>
                </a:effectLst>
                <a:latin typeface="標楷體" pitchFamily="65" charset="-120"/>
                <a:ea typeface="標楷體" pitchFamily="65" charset="-120"/>
              </a:rPr>
              <a:t>簡易</a:t>
            </a:r>
            <a:r>
              <a:rPr lang="zh-TW" altLang="en-US" sz="4400" b="1" dirty="0">
                <a:solidFill>
                  <a:srgbClr val="FF0000"/>
                </a:solidFill>
                <a:effectLst>
                  <a:glow rad="101600">
                    <a:srgbClr val="D1FCCC">
                      <a:alpha val="60000"/>
                    </a:srgbClr>
                  </a:glow>
                  <a:outerShdw blurRad="50800" dist="50800" dir="5400000" algn="ctr" rotWithShape="0">
                    <a:srgbClr val="D1FCCC"/>
                  </a:outerShdw>
                </a:effectLst>
                <a:latin typeface="標楷體" pitchFamily="65" charset="-120"/>
                <a:ea typeface="標楷體" pitchFamily="65" charset="-120"/>
              </a:rPr>
              <a:t>健康</a:t>
            </a:r>
            <a:r>
              <a:rPr lang="zh-TW" altLang="en-US" sz="4400" b="1" dirty="0">
                <a:solidFill>
                  <a:srgbClr val="C00000"/>
                </a:solidFill>
                <a:effectLst>
                  <a:glow rad="101600">
                    <a:srgbClr val="D1FCCC">
                      <a:alpha val="60000"/>
                    </a:srgbClr>
                  </a:glow>
                  <a:outerShdw blurRad="50800" dist="50800" dir="5400000" algn="ctr" rotWithShape="0">
                    <a:srgbClr val="D1FCCC"/>
                  </a:outerShdw>
                </a:effectLst>
                <a:latin typeface="標楷體" pitchFamily="65" charset="-120"/>
                <a:ea typeface="標楷體" pitchFamily="65" charset="-120"/>
              </a:rPr>
              <a:t>食譜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4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600" b="1" dirty="0">
                <a:solidFill>
                  <a:srgbClr val="FF0000"/>
                </a:solidFill>
                <a:effectLst>
                  <a:glow rad="127000">
                    <a:schemeClr val="bg1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養生之道</a:t>
            </a:r>
          </a:p>
        </p:txBody>
      </p:sp>
      <p:sp>
        <p:nvSpPr>
          <p:cNvPr id="1048715" name="內容版面配置區 2"/>
          <p:cNvSpPr>
            <a:spLocks noGrp="1"/>
          </p:cNvSpPr>
          <p:nvPr>
            <p:ph idx="1"/>
          </p:nvPr>
        </p:nvSpPr>
        <p:spPr>
          <a:xfrm>
            <a:off x="457200" y="1628801"/>
            <a:ext cx="8229600" cy="4392488"/>
          </a:xfrm>
        </p:spPr>
        <p:txBody>
          <a:bodyPr>
            <a:noAutofit/>
          </a:bodyPr>
          <a:lstStyle/>
          <a:p>
            <a:pPr algn="ctr"/>
            <a:r>
              <a:rPr lang="zh-TW" altLang="en-US" sz="6600" b="1" dirty="0">
                <a:effectLst>
                  <a:glow rad="127000">
                    <a:schemeClr val="bg1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個人修養</a:t>
            </a:r>
            <a:endParaRPr lang="en-US" altLang="zh-TW" sz="6600" b="1" dirty="0">
              <a:effectLst>
                <a:glow rad="127000">
                  <a:schemeClr val="bg1"/>
                </a:glo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6600" b="1" dirty="0">
                <a:solidFill>
                  <a:srgbClr val="FF0000"/>
                </a:solidFill>
                <a:effectLst>
                  <a:glow rad="127000">
                    <a:schemeClr val="bg1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規劃生活作息</a:t>
            </a:r>
            <a:endParaRPr lang="en-US" altLang="zh-TW" sz="6600" b="1" dirty="0">
              <a:solidFill>
                <a:srgbClr val="FF0000"/>
              </a:solidFill>
              <a:effectLst>
                <a:glow rad="127000">
                  <a:schemeClr val="bg1"/>
                </a:glo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6600" b="1" dirty="0">
                <a:effectLst>
                  <a:glow rad="127000">
                    <a:schemeClr val="bg1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養性安神</a:t>
            </a:r>
            <a:endParaRPr lang="en-US" altLang="zh-TW" sz="6600" b="1" dirty="0">
              <a:effectLst>
                <a:glow rad="127000">
                  <a:schemeClr val="bg1"/>
                </a:glo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6600" b="1" dirty="0">
                <a:solidFill>
                  <a:srgbClr val="FF0000"/>
                </a:solidFill>
                <a:effectLst>
                  <a:glow rad="127000">
                    <a:schemeClr val="bg1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調適情緒</a:t>
            </a:r>
          </a:p>
        </p:txBody>
      </p:sp>
      <p:pic>
        <p:nvPicPr>
          <p:cNvPr id="2097238" name="內容版面配置區 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5656" y="220823"/>
            <a:ext cx="1224136" cy="1080120"/>
          </a:xfrm>
          <a:prstGeom prst="rect">
            <a:avLst/>
          </a:prstGeom>
        </p:spPr>
      </p:pic>
      <p:pic>
        <p:nvPicPr>
          <p:cNvPr id="2097239" name="內容版面配置區 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16216" y="220134"/>
            <a:ext cx="1224136" cy="1080120"/>
          </a:xfrm>
          <a:prstGeom prst="rect">
            <a:avLst/>
          </a:prstGeom>
        </p:spPr>
      </p:pic>
      <p:pic>
        <p:nvPicPr>
          <p:cNvPr id="2097240" name="Picture 7" descr="0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5589240"/>
            <a:ext cx="936104" cy="93808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7241" name="Picture 7" descr="0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4368" y="5589240"/>
            <a:ext cx="936104" cy="9380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5" name="標題 1"/>
          <p:cNvSpPr>
            <a:spLocks noGrp="1"/>
          </p:cNvSpPr>
          <p:nvPr>
            <p:ph type="title"/>
          </p:nvPr>
        </p:nvSpPr>
        <p:spPr>
          <a:xfrm>
            <a:off x="251520" y="980728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sz="4800" b="1" dirty="0">
                <a:solidFill>
                  <a:srgbClr val="FF0000"/>
                </a:solidFill>
                <a:effectLst>
                  <a:glow rad="127000">
                    <a:schemeClr val="bg1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4800" b="1" dirty="0">
                <a:solidFill>
                  <a:srgbClr val="FF0000"/>
                </a:solidFill>
                <a:effectLst>
                  <a:glow rad="127000">
                    <a:schemeClr val="bg1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黃帝內經</a:t>
            </a:r>
            <a:r>
              <a:rPr lang="en-US" altLang="zh-TW" sz="4800" b="1" dirty="0">
                <a:solidFill>
                  <a:srgbClr val="FF0000"/>
                </a:solidFill>
                <a:effectLst>
                  <a:glow rad="127000">
                    <a:schemeClr val="bg1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》《</a:t>
            </a:r>
            <a:r>
              <a:rPr lang="zh-TW" altLang="en-US" sz="4800" b="1" dirty="0">
                <a:solidFill>
                  <a:srgbClr val="FF0000"/>
                </a:solidFill>
                <a:effectLst>
                  <a:glow rad="127000">
                    <a:schemeClr val="bg1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靈樞</a:t>
            </a:r>
            <a:r>
              <a:rPr lang="en-US" altLang="zh-TW" sz="4800" b="1" dirty="0">
                <a:solidFill>
                  <a:srgbClr val="FF0000"/>
                </a:solidFill>
                <a:effectLst>
                  <a:glow rad="127000">
                    <a:schemeClr val="bg1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•</a:t>
            </a:r>
            <a:r>
              <a:rPr lang="zh-TW" altLang="en-US" sz="4800" b="1" dirty="0">
                <a:solidFill>
                  <a:srgbClr val="FF0000"/>
                </a:solidFill>
                <a:effectLst>
                  <a:glow rad="127000">
                    <a:schemeClr val="bg1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本神</a:t>
            </a:r>
            <a:r>
              <a:rPr lang="en-US" altLang="zh-TW" sz="4800" b="1" dirty="0">
                <a:solidFill>
                  <a:srgbClr val="FF0000"/>
                </a:solidFill>
                <a:effectLst>
                  <a:glow rad="127000">
                    <a:schemeClr val="bg1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endParaRPr lang="zh-TW" altLang="en-US" sz="4800" b="1" dirty="0">
              <a:solidFill>
                <a:srgbClr val="FF0000"/>
              </a:solidFill>
              <a:effectLst>
                <a:glow rad="127000">
                  <a:schemeClr val="bg1"/>
                </a:glo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48616" name="內容版面配置區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464496"/>
          </a:xfrm>
        </p:spPr>
        <p:txBody>
          <a:bodyPr vert="horz" lIns="91440" tIns="45720" rIns="91440" bIns="45720" rtlCol="0">
            <a:noAutofit/>
          </a:bodyPr>
          <a:lstStyle/>
          <a:p>
            <a:pPr fontAlgn="base">
              <a:buNone/>
            </a:pPr>
            <a:r>
              <a:rPr lang="zh-TW" altLang="en-US" sz="5400" b="1" dirty="0">
                <a:effectLst>
                  <a:glow rad="127000">
                    <a:schemeClr val="bg1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「故智者之養生也，必順四時而適寒暑，和喜怒而安居處，</a:t>
            </a:r>
            <a:r>
              <a:rPr lang="zh-TW" altLang="en-US" sz="5400" b="1" dirty="0">
                <a:solidFill>
                  <a:srgbClr val="FF0000"/>
                </a:solidFill>
                <a:effectLst>
                  <a:glow rad="127000">
                    <a:schemeClr val="bg1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節陰陽而調剛柔。如是則辟邪不至</a:t>
            </a:r>
            <a:r>
              <a:rPr lang="zh-TW" altLang="en-US" sz="5400" b="1" dirty="0">
                <a:effectLst>
                  <a:glow rad="127000">
                    <a:schemeClr val="bg1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，長生久視。」</a:t>
            </a:r>
          </a:p>
          <a:p>
            <a:pPr marL="0" indent="0">
              <a:buNone/>
            </a:pPr>
            <a:br>
              <a:rPr lang="zh-TW" altLang="en-US" sz="5400" b="1" dirty="0">
                <a:effectLst>
                  <a:glow rad="127000">
                    <a:schemeClr val="bg1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5400" b="1" dirty="0">
              <a:effectLst>
                <a:glow rad="127000">
                  <a:schemeClr val="bg1"/>
                </a:glo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208509"/>
            <a:ext cx="8229600" cy="5649491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buNone/>
            </a:pPr>
            <a:r>
              <a:rPr lang="zh-CN" altLang="zh-TW" sz="5400" b="1" dirty="0">
                <a:effectLst>
                  <a:glow rad="127000">
                    <a:schemeClr val="bg1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兩千多年前</a:t>
            </a:r>
            <a:r>
              <a:rPr lang="zh-CN" altLang="zh-TW" sz="5400" b="1" dirty="0">
                <a:solidFill>
                  <a:srgbClr val="FF0000"/>
                </a:solidFill>
                <a:effectLst>
                  <a:glow rad="127000">
                    <a:schemeClr val="bg1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《黃帝內經》</a:t>
            </a:r>
            <a:r>
              <a:rPr lang="zh-CN" altLang="zh-TW" sz="5400" b="1" dirty="0">
                <a:effectLst>
                  <a:glow rad="127000">
                    <a:schemeClr val="bg1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講的健康和我們今天講的健康並沒有本質的不同</a:t>
            </a:r>
            <a:r>
              <a:rPr lang="zh-CN" altLang="en-US" sz="5400" b="1" dirty="0">
                <a:effectLst>
                  <a:glow rad="127000">
                    <a:schemeClr val="bg1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zh-TW" sz="5400" b="1" dirty="0">
                <a:effectLst>
                  <a:glow rad="127000">
                    <a:schemeClr val="bg1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世界一直在變</a:t>
            </a:r>
            <a:r>
              <a:rPr lang="zh-CN" altLang="en-US" sz="5400" b="1" dirty="0">
                <a:effectLst>
                  <a:glow rad="127000">
                    <a:schemeClr val="bg1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zh-TW" sz="5400" b="1" dirty="0">
                <a:solidFill>
                  <a:srgbClr val="FF0000"/>
                </a:solidFill>
                <a:effectLst>
                  <a:glow rad="127000">
                    <a:schemeClr val="bg1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健康之道始終沒變</a:t>
            </a:r>
            <a:r>
              <a:rPr lang="zh-CN" altLang="en-US" sz="5400" b="1" dirty="0">
                <a:solidFill>
                  <a:srgbClr val="FF0000"/>
                </a:solidFill>
                <a:effectLst>
                  <a:glow rad="127000">
                    <a:schemeClr val="bg1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zh-TW" sz="5400" b="1" dirty="0">
                <a:solidFill>
                  <a:srgbClr val="FF0000"/>
                </a:solidFill>
                <a:effectLst>
                  <a:glow rad="127000">
                    <a:schemeClr val="bg1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變的是我們自己。</a:t>
            </a:r>
            <a:endParaRPr lang="zh-TW" altLang="en-US" sz="5400" b="1" dirty="0">
              <a:solidFill>
                <a:srgbClr val="FF0000"/>
              </a:solidFill>
              <a:effectLst>
                <a:glow rad="127000">
                  <a:schemeClr val="bg1"/>
                </a:glo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8" name="標題 1"/>
          <p:cNvSpPr>
            <a:spLocks noGrp="1"/>
          </p:cNvSpPr>
          <p:nvPr>
            <p:ph type="title"/>
          </p:nvPr>
        </p:nvSpPr>
        <p:spPr>
          <a:xfrm>
            <a:off x="395536" y="-171400"/>
            <a:ext cx="2952328" cy="1143000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effectLst>
                  <a:glow rad="127000">
                    <a:schemeClr val="bg1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李時珍</a:t>
            </a:r>
          </a:p>
        </p:txBody>
      </p:sp>
      <p:sp>
        <p:nvSpPr>
          <p:cNvPr id="1048729" name="內容版面配置區 12"/>
          <p:cNvSpPr>
            <a:spLocks noGrp="1"/>
          </p:cNvSpPr>
          <p:nvPr>
            <p:ph idx="1"/>
          </p:nvPr>
        </p:nvSpPr>
        <p:spPr>
          <a:xfrm>
            <a:off x="251520" y="836712"/>
            <a:ext cx="8892480" cy="5289451"/>
          </a:xfrm>
        </p:spPr>
        <p:txBody>
          <a:bodyPr>
            <a:noAutofit/>
          </a:bodyPr>
          <a:lstStyle/>
          <a:p>
            <a:r>
              <a:rPr lang="zh-TW" altLang="en-US" sz="6000" b="1" dirty="0">
                <a:effectLst>
                  <a:glow rad="127000">
                    <a:schemeClr val="bg1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今時的世人</a:t>
            </a:r>
            <a:r>
              <a:rPr lang="zh-TW" altLang="en-US" sz="6000" b="1" dirty="0">
                <a:solidFill>
                  <a:srgbClr val="FF0000"/>
                </a:solidFill>
                <a:effectLst>
                  <a:glow rad="127000">
                    <a:schemeClr val="bg1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煩惱多</a:t>
            </a:r>
            <a:r>
              <a:rPr lang="zh-TW" altLang="en-US" sz="6000" b="1" dirty="0">
                <a:effectLst>
                  <a:glow rad="127000">
                    <a:schemeClr val="bg1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在</a:t>
            </a:r>
            <a:r>
              <a:rPr lang="zh-TW" altLang="en-US" sz="6000" b="1" dirty="0">
                <a:solidFill>
                  <a:srgbClr val="FF0000"/>
                </a:solidFill>
                <a:effectLst>
                  <a:glow rad="127000">
                    <a:schemeClr val="bg1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愛憎</a:t>
            </a:r>
            <a:r>
              <a:rPr lang="zh-TW" altLang="en-US" sz="6000" b="1" dirty="0">
                <a:effectLst>
                  <a:glow rad="127000">
                    <a:schemeClr val="bg1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6000" b="1" dirty="0">
                <a:solidFill>
                  <a:srgbClr val="FF0000"/>
                </a:solidFill>
                <a:effectLst>
                  <a:glow rad="127000">
                    <a:schemeClr val="bg1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貪欲</a:t>
            </a:r>
            <a:r>
              <a:rPr lang="zh-TW" altLang="en-US" sz="6000" b="1" dirty="0">
                <a:effectLst>
                  <a:glow rad="127000">
                    <a:schemeClr val="bg1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及</a:t>
            </a:r>
            <a:r>
              <a:rPr lang="zh-TW" altLang="en-US" sz="6000" b="1" dirty="0">
                <a:solidFill>
                  <a:srgbClr val="FF0000"/>
                </a:solidFill>
                <a:effectLst>
                  <a:glow rad="127000">
                    <a:schemeClr val="bg1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情海</a:t>
            </a:r>
            <a:r>
              <a:rPr lang="zh-TW" altLang="en-US" sz="6000" b="1" dirty="0">
                <a:effectLst>
                  <a:glow rad="127000">
                    <a:schemeClr val="bg1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中轉又轉 轉不出來 以致於</a:t>
            </a:r>
            <a:r>
              <a:rPr lang="zh-TW" altLang="en-US" sz="6000" b="1" dirty="0">
                <a:solidFill>
                  <a:srgbClr val="FF0000"/>
                </a:solidFill>
                <a:effectLst>
                  <a:glow rad="127000">
                    <a:schemeClr val="bg1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四大失調 陰陽氣血失去平衡 </a:t>
            </a:r>
            <a:r>
              <a:rPr lang="zh-TW" altLang="en-US" sz="6000" b="1" dirty="0">
                <a:effectLst>
                  <a:glow rad="127000">
                    <a:schemeClr val="bg1"/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機能受損 以致於百病叢生 層出不窮</a:t>
            </a:r>
            <a:endParaRPr lang="en-US" altLang="zh-TW" sz="6000" b="1" dirty="0">
              <a:effectLst>
                <a:glow rad="127000">
                  <a:schemeClr val="bg1"/>
                </a:glo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833</TotalTime>
  <Words>211</Words>
  <Application>Microsoft Office PowerPoint</Application>
  <PresentationFormat>On-screen Show (4:3)</PresentationFormat>
  <Paragraphs>16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標楷體</vt:lpstr>
      <vt:lpstr>Arial</vt:lpstr>
      <vt:lpstr>Calibri</vt:lpstr>
      <vt:lpstr>Office 佈景主題</vt:lpstr>
      <vt:lpstr>PowerPoint Presentation</vt:lpstr>
      <vt:lpstr>養生之道</vt:lpstr>
      <vt:lpstr>《黃帝內經》《靈樞•本神》</vt:lpstr>
      <vt:lpstr>PowerPoint Presentation</vt:lpstr>
      <vt:lpstr>李時珍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妙法蓮華經</dc:title>
  <dc:creator>jim0328</dc:creator>
  <cp:lastModifiedBy>Lewis KC MSC</cp:lastModifiedBy>
  <cp:revision>659</cp:revision>
  <dcterms:created xsi:type="dcterms:W3CDTF">2011-04-29T05:59:00Z</dcterms:created>
  <dcterms:modified xsi:type="dcterms:W3CDTF">2025-06-09T03:45:08Z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2052-10.1.0.7400</vt:lpwstr>
  </property>
</Properties>
</file>